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9"/>
  </p:notesMasterIdLst>
  <p:sldIdLst>
    <p:sldId id="256" r:id="rId2"/>
    <p:sldId id="257" r:id="rId3"/>
    <p:sldId id="258" r:id="rId4"/>
    <p:sldId id="259" r:id="rId5"/>
    <p:sldId id="260" r:id="rId6"/>
    <p:sldId id="262" r:id="rId7"/>
    <p:sldId id="263" r:id="rId8"/>
  </p:sldIdLst>
  <p:sldSz cx="9144000" cy="5143500" type="screen16x9"/>
  <p:notesSz cx="6858000" cy="9144000"/>
  <p:embeddedFontLst>
    <p:embeddedFont>
      <p:font typeface="Century Schoolbook" panose="02040604050505020304" pitchFamily="18" charset="0"/>
      <p:regular r:id="rId10"/>
      <p:bold r:id="rId11"/>
      <p:italic r:id="rId12"/>
      <p:boldItalic r:id="rId13"/>
    </p:embeddedFont>
    <p:embeddedFont>
      <p:font typeface="Wingdings 2" panose="05020102010507070707" pitchFamily="18" charset="2"/>
      <p:regular r:id="rId1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59DACA-9E87-4C1F-B700-D53A1C126D62}" v="24" dt="2022-01-13T00:23:20.3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9" autoAdjust="0"/>
    <p:restoredTop sz="94660"/>
  </p:normalViewPr>
  <p:slideViewPr>
    <p:cSldViewPr snapToGrid="0">
      <p:cViewPr varScale="1">
        <p:scale>
          <a:sx n="90" d="100"/>
          <a:sy n="90" d="100"/>
        </p:scale>
        <p:origin x="64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1.fntdata"/><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0357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6f9035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c6f9035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c6f90357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c6f90357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c6f90357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c6f90357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6f90357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6f90357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569214"/>
            <a:ext cx="7063740" cy="3031236"/>
          </a:xfrm>
        </p:spPr>
        <p:txBody>
          <a:bodyPr anchor="b">
            <a:normAutofit/>
          </a:bodyPr>
          <a:lstStyle>
            <a:lvl1pPr algn="l">
              <a:lnSpc>
                <a:spcPct val="85000"/>
              </a:lnSpc>
              <a:defRPr sz="5400" baseline="0">
                <a:solidFill>
                  <a:schemeClr val="tx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946404" y="3600450"/>
            <a:ext cx="7063740" cy="1268730"/>
          </a:xfrm>
        </p:spPr>
        <p:txBody>
          <a:bodyPr>
            <a:normAutofit/>
          </a:bodyPr>
          <a:lstStyle>
            <a:lvl1pPr marL="0" indent="0" algn="l">
              <a:buNone/>
              <a:defRPr sz="1650" baseline="0">
                <a:solidFill>
                  <a:schemeClr val="tx1">
                    <a:lumMod val="75000"/>
                  </a:schemeClr>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1/12/2022</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pPr marL="0" lvl="0" indent="0" algn="r" rtl="0">
              <a:spcBef>
                <a:spcPts val="0"/>
              </a:spcBef>
              <a:spcAft>
                <a:spcPts val="0"/>
              </a:spcAft>
              <a:buNone/>
            </a:pPr>
            <a:fld id="{00000000-1234-1234-1234-123412341234}" type="slidenum">
              <a:rPr lang="es-419" smtClean="0"/>
              <a:t>‹Nº›</a:t>
            </a:fld>
            <a:endParaRPr lang="es-419"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5073902"/>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276846543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0"/>
            <a:ext cx="1857375" cy="4423172"/>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571500" y="285750"/>
            <a:ext cx="5800725" cy="4423172"/>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31886549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15"/>
        <p:cNvGrpSpPr/>
        <p:nvPr/>
      </p:nvGrpSpPr>
      <p:grpSpPr>
        <a:xfrm>
          <a:off x="0" y="0"/>
          <a:ext cx="0" cy="0"/>
          <a:chOff x="0" y="0"/>
          <a:chExt cx="0" cy="0"/>
        </a:xfrm>
      </p:grpSpPr>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s-419"/>
              <a:t>‹Nº›</a:t>
            </a:fld>
            <a:endParaRPr dirty="0"/>
          </a:p>
        </p:txBody>
      </p:sp>
    </p:spTree>
    <p:extLst>
      <p:ext uri="{BB962C8B-B14F-4D97-AF65-F5344CB8AC3E}">
        <p14:creationId xmlns:p14="http://schemas.microsoft.com/office/powerpoint/2010/main" val="6299646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9"/>
        <p:cNvGrpSpPr/>
        <p:nvPr/>
      </p:nvGrpSpPr>
      <p:grpSpPr>
        <a:xfrm>
          <a:off x="0" y="0"/>
          <a:ext cx="0" cy="0"/>
          <a:chOff x="0" y="0"/>
          <a:chExt cx="0" cy="0"/>
        </a:xfrm>
      </p:grpSpPr>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s-419"/>
              <a:t>‹Nº›</a:t>
            </a:fld>
            <a:endParaRPr dirty="0"/>
          </a:p>
        </p:txBody>
      </p:sp>
    </p:spTree>
    <p:extLst>
      <p:ext uri="{BB962C8B-B14F-4D97-AF65-F5344CB8AC3E}">
        <p14:creationId xmlns:p14="http://schemas.microsoft.com/office/powerpoint/2010/main" val="860944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dirty="0"/>
          </a:p>
        </p:txBody>
      </p:sp>
    </p:spTree>
    <p:extLst>
      <p:ext uri="{BB962C8B-B14F-4D97-AF65-F5344CB8AC3E}">
        <p14:creationId xmlns:p14="http://schemas.microsoft.com/office/powerpoint/2010/main" val="20867859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s-419"/>
              <a:t>‹Nº›</a:t>
            </a:fld>
            <a:endParaRPr dirty="0"/>
          </a:p>
        </p:txBody>
      </p:sp>
    </p:spTree>
    <p:extLst>
      <p:ext uri="{BB962C8B-B14F-4D97-AF65-F5344CB8AC3E}">
        <p14:creationId xmlns:p14="http://schemas.microsoft.com/office/powerpoint/2010/main" val="3724169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dirty="0"/>
          </a:p>
        </p:txBody>
      </p:sp>
    </p:spTree>
    <p:extLst>
      <p:ext uri="{BB962C8B-B14F-4D97-AF65-F5344CB8AC3E}">
        <p14:creationId xmlns:p14="http://schemas.microsoft.com/office/powerpoint/2010/main" val="2993620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199345102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54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16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0268443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46404" y="1371600"/>
            <a:ext cx="3360420" cy="3263503"/>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594860" y="1371600"/>
            <a:ext cx="3360420" cy="3263503"/>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131762830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46404" y="1285241"/>
            <a:ext cx="3360420" cy="548640"/>
          </a:xfrm>
        </p:spPr>
        <p:txBody>
          <a:bodyPr anchor="b">
            <a:normAutofit/>
          </a:bodyPr>
          <a:lstStyle>
            <a:lvl1pPr marL="0" indent="0">
              <a:spcBef>
                <a:spcPts val="0"/>
              </a:spcBef>
              <a:buNone/>
              <a:defRPr sz="15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946404" y="1880662"/>
            <a:ext cx="3360420" cy="274848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594860" y="1285241"/>
            <a:ext cx="3360420" cy="548640"/>
          </a:xfrm>
        </p:spPr>
        <p:txBody>
          <a:bodyPr anchor="b">
            <a:normAutofit/>
          </a:bodyPr>
          <a:lstStyle>
            <a:lvl1pPr marL="0" indent="0">
              <a:lnSpc>
                <a:spcPct val="95000"/>
              </a:lnSpc>
              <a:spcBef>
                <a:spcPts val="0"/>
              </a:spcBef>
              <a:buNone/>
              <a:defRPr lang="en-US" sz="1500" b="0" kern="1200" dirty="0">
                <a:solidFill>
                  <a:schemeClr val="tx2"/>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500"/>
              </a:spcBef>
              <a:buFontTx/>
              <a:buNone/>
            </a:pPr>
            <a:r>
              <a:rPr lang="es-ES"/>
              <a:t>Haga clic para modificar los estilos de texto del patrón</a:t>
            </a:r>
          </a:p>
        </p:txBody>
      </p:sp>
      <p:sp>
        <p:nvSpPr>
          <p:cNvPr id="6" name="Content Placeholder 5"/>
          <p:cNvSpPr>
            <a:spLocks noGrp="1"/>
          </p:cNvSpPr>
          <p:nvPr>
            <p:ph sz="quarter" idx="4"/>
          </p:nvPr>
        </p:nvSpPr>
        <p:spPr>
          <a:xfrm>
            <a:off x="4594860" y="1880662"/>
            <a:ext cx="3360420" cy="274848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25643142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297708409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199934665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0"/>
            <a:ext cx="2400300" cy="1200148"/>
          </a:xfrm>
        </p:spPr>
        <p:txBody>
          <a:bodyPr anchor="b">
            <a:normAutofit/>
          </a:bodyPr>
          <a:lstStyle>
            <a:lvl1pPr>
              <a:defRPr sz="24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378200" y="514350"/>
            <a:ext cx="4559300" cy="411480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30936" y="1574801"/>
            <a:ext cx="2400300" cy="2857501"/>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41218021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2100" b="0">
                <a:solidFill>
                  <a:schemeClr val="bg1"/>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1"/>
            <a:ext cx="8469630" cy="3846692"/>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685800" y="4581442"/>
            <a:ext cx="7486650" cy="447758"/>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371545730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274320"/>
            <a:ext cx="7269480" cy="994172"/>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46404" y="1371600"/>
            <a:ext cx="6446520" cy="326350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16200000">
            <a:off x="8098157" y="748903"/>
            <a:ext cx="1428749" cy="273844"/>
          </a:xfrm>
          <a:prstGeom prst="rect">
            <a:avLst/>
          </a:prstGeom>
        </p:spPr>
        <p:txBody>
          <a:bodyPr vert="horz" lIns="91440" tIns="45720" rIns="91440" bIns="45720" rtlCol="0" anchor="ctr"/>
          <a:lstStyle>
            <a:lvl1pPr algn="r">
              <a:defRPr sz="788" b="0">
                <a:solidFill>
                  <a:schemeClr val="tx2">
                    <a:lumMod val="20000"/>
                    <a:lumOff val="80000"/>
                  </a:schemeClr>
                </a:solidFill>
              </a:defRPr>
            </a:lvl1pPr>
          </a:lstStyle>
          <a:p>
            <a:fld id="{48A87A34-81AB-432B-8DAE-1953F412C126}" type="datetimeFigureOut">
              <a:rPr lang="en-US" smtClean="0"/>
              <a:pPr/>
              <a:t>1/12/2022</a:t>
            </a:fld>
            <a:endParaRPr lang="en-US" dirty="0"/>
          </a:p>
        </p:txBody>
      </p:sp>
      <p:sp>
        <p:nvSpPr>
          <p:cNvPr id="5" name="Footer Placeholder 4"/>
          <p:cNvSpPr>
            <a:spLocks noGrp="1"/>
          </p:cNvSpPr>
          <p:nvPr>
            <p:ph type="ftr" sz="quarter" idx="3"/>
          </p:nvPr>
        </p:nvSpPr>
        <p:spPr>
          <a:xfrm rot="16200000">
            <a:off x="7469506" y="3034903"/>
            <a:ext cx="2686050" cy="273844"/>
          </a:xfrm>
          <a:prstGeom prst="rect">
            <a:avLst/>
          </a:prstGeom>
        </p:spPr>
        <p:txBody>
          <a:bodyPr vert="horz" lIns="91440" tIns="45720" rIns="91440" bIns="45720" rtlCol="0" anchor="ctr"/>
          <a:lstStyle>
            <a:lvl1pPr algn="l">
              <a:defRPr sz="788">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8469630" y="4629150"/>
            <a:ext cx="685800" cy="445294"/>
          </a:xfrm>
          <a:prstGeom prst="rect">
            <a:avLst/>
          </a:prstGeom>
        </p:spPr>
        <p:txBody>
          <a:bodyPr vert="horz" lIns="45720" tIns="45720" rIns="45720" bIns="45720" rtlCol="0" anchor="ctr">
            <a:normAutofit/>
          </a:bodyPr>
          <a:lstStyle>
            <a:lvl1pPr algn="ctr">
              <a:defRPr sz="2700">
                <a:solidFill>
                  <a:schemeClr val="tx2">
                    <a:lumMod val="60000"/>
                    <a:lumOff val="40000"/>
                  </a:schemeClr>
                </a:solidFill>
              </a:defRPr>
            </a:lvl1pPr>
          </a:lstStyle>
          <a:p>
            <a:pPr marL="0" lvl="0" indent="0" algn="r" rtl="0">
              <a:spcBef>
                <a:spcPts val="0"/>
              </a:spcBef>
              <a:spcAft>
                <a:spcPts val="0"/>
              </a:spcAft>
              <a:buNone/>
            </a:pPr>
            <a:fld id="{00000000-1234-1234-1234-123412341234}" type="slidenum">
              <a:rPr lang="es-419" smtClean="0"/>
              <a:t>‹Nº›</a:t>
            </a:fld>
            <a:endParaRPr lang="es-419" dirty="0"/>
          </a:p>
        </p:txBody>
      </p:sp>
    </p:spTree>
    <p:extLst>
      <p:ext uri="{BB962C8B-B14F-4D97-AF65-F5344CB8AC3E}">
        <p14:creationId xmlns:p14="http://schemas.microsoft.com/office/powerpoint/2010/main" val="2149702971"/>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Lst>
  <p:hf sldNum="0" hdr="0" ftr="0" dt="0"/>
  <p:txStyles>
    <p:titleStyle>
      <a:lvl1pPr algn="l" defTabSz="685800" rtl="0" eaLnBrk="1" latinLnBrk="0" hangingPunct="1">
        <a:lnSpc>
          <a:spcPct val="90000"/>
        </a:lnSpc>
        <a:spcBef>
          <a:spcPct val="0"/>
        </a:spcBef>
        <a:buNone/>
        <a:defRPr sz="3300" kern="1200" spc="-38" baseline="0">
          <a:solidFill>
            <a:schemeClr val="tx1"/>
          </a:solidFill>
          <a:latin typeface="+mj-lt"/>
          <a:ea typeface="+mj-ea"/>
          <a:cs typeface="+mj-cs"/>
        </a:defRPr>
      </a:lvl1pPr>
    </p:titleStyle>
    <p:body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mn-lt"/>
          <a:ea typeface="+mn-ea"/>
          <a:cs typeface="+mn-cs"/>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mn-lt"/>
          <a:ea typeface="+mn-ea"/>
          <a:cs typeface="+mn-cs"/>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n 1">
            <a:extLst>
              <a:ext uri="{FF2B5EF4-FFF2-40B4-BE49-F238E27FC236}">
                <a16:creationId xmlns:a16="http://schemas.microsoft.com/office/drawing/2014/main" id="{E3144788-B3EE-4480-856F-44B18E489D33}"/>
              </a:ext>
            </a:extLst>
          </p:cNvPr>
          <p:cNvPicPr>
            <a:picLocks noChangeAspect="1"/>
          </p:cNvPicPr>
          <p:nvPr/>
        </p:nvPicPr>
        <p:blipFill rotWithShape="1">
          <a:blip r:embed="rId3">
            <a:alphaModFix amt="40000"/>
          </a:blip>
          <a:srcRect t="10946" b="4784"/>
          <a:stretch/>
        </p:blipFill>
        <p:spPr>
          <a:xfrm>
            <a:off x="20" y="-1"/>
            <a:ext cx="9143980" cy="5143499"/>
          </a:xfrm>
          <a:prstGeom prst="rect">
            <a:avLst/>
          </a:prstGeom>
        </p:spPr>
      </p:pic>
      <p:sp>
        <p:nvSpPr>
          <p:cNvPr id="59" name="Google Shape;59;p13"/>
          <p:cNvSpPr txBox="1">
            <a:spLocks noGrp="1"/>
          </p:cNvSpPr>
          <p:nvPr>
            <p:ph type="ctrTitle"/>
          </p:nvPr>
        </p:nvSpPr>
        <p:spPr>
          <a:xfrm>
            <a:off x="946404" y="1255965"/>
            <a:ext cx="7063740" cy="205740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s-419" dirty="0"/>
              <a:t>MATERIALES DE CONSTRUCCIÓN</a:t>
            </a:r>
          </a:p>
        </p:txBody>
      </p:sp>
      <p:sp>
        <p:nvSpPr>
          <p:cNvPr id="60" name="Google Shape;60;p13"/>
          <p:cNvSpPr txBox="1">
            <a:spLocks noGrp="1"/>
          </p:cNvSpPr>
          <p:nvPr>
            <p:ph type="subTitle" idx="1"/>
          </p:nvPr>
        </p:nvSpPr>
        <p:spPr>
          <a:xfrm>
            <a:off x="946404" y="3324004"/>
            <a:ext cx="7063740" cy="1268730"/>
          </a:xfrm>
          <a:prstGeom prst="rect">
            <a:avLst/>
          </a:prstGeom>
        </p:spPr>
        <p:txBody>
          <a:bodyPr spcFirstLastPara="1" vert="horz" lIns="91425" tIns="91425" rIns="91425" bIns="91425" rtlCol="0" anchor="t" anchorCtr="0">
            <a:normAutofit fontScale="70000" lnSpcReduction="20000"/>
          </a:bodyPr>
          <a:lstStyle/>
          <a:p>
            <a:pPr>
              <a:spcBef>
                <a:spcPts val="0"/>
              </a:spcBef>
              <a:spcAft>
                <a:spcPts val="600"/>
              </a:spcAft>
            </a:pPr>
            <a:r>
              <a:rPr lang="es-419" sz="1800" dirty="0">
                <a:solidFill>
                  <a:schemeClr val="tx1"/>
                </a:solidFill>
              </a:rPr>
              <a:t>Mireles Reyes Fabricio</a:t>
            </a:r>
          </a:p>
          <a:p>
            <a:pPr>
              <a:spcBef>
                <a:spcPts val="0"/>
              </a:spcBef>
              <a:spcAft>
                <a:spcPts val="600"/>
              </a:spcAft>
            </a:pPr>
            <a:r>
              <a:rPr lang="es-419" sz="1800" dirty="0" err="1">
                <a:solidFill>
                  <a:schemeClr val="tx1"/>
                </a:solidFill>
              </a:rPr>
              <a:t>Perez</a:t>
            </a:r>
            <a:r>
              <a:rPr lang="es-419" sz="1800" dirty="0">
                <a:solidFill>
                  <a:schemeClr val="tx1"/>
                </a:solidFill>
              </a:rPr>
              <a:t> </a:t>
            </a:r>
            <a:r>
              <a:rPr lang="es-419" sz="1800" dirty="0" err="1">
                <a:solidFill>
                  <a:schemeClr val="tx1"/>
                </a:solidFill>
              </a:rPr>
              <a:t>Macin</a:t>
            </a:r>
            <a:r>
              <a:rPr lang="es-419" sz="1800" dirty="0">
                <a:solidFill>
                  <a:schemeClr val="tx1"/>
                </a:solidFill>
              </a:rPr>
              <a:t> Eduardo Javier</a:t>
            </a:r>
            <a:br>
              <a:rPr lang="es-419" sz="1800" dirty="0">
                <a:solidFill>
                  <a:schemeClr val="tx1"/>
                </a:solidFill>
              </a:rPr>
            </a:br>
            <a:endParaRPr lang="es-419" sz="1800">
              <a:solidFill>
                <a:schemeClr val="tx1"/>
              </a:solidFill>
            </a:endParaRPr>
          </a:p>
          <a:p>
            <a:pPr marL="0" lvl="0" indent="0" rtl="0">
              <a:spcBef>
                <a:spcPts val="0"/>
              </a:spcBef>
              <a:spcAft>
                <a:spcPts val="600"/>
              </a:spcAft>
              <a:buNone/>
            </a:pPr>
            <a:r>
              <a:rPr lang="es-419" sz="1800" dirty="0">
                <a:solidFill>
                  <a:schemeClr val="tx1"/>
                </a:solidFill>
              </a:rPr>
              <a:t>Modelos de programación orientada a objetos</a:t>
            </a:r>
          </a:p>
          <a:p>
            <a:pPr marL="0" lvl="0" indent="0" rtl="0">
              <a:spcBef>
                <a:spcPts val="0"/>
              </a:spcBef>
              <a:spcAft>
                <a:spcPts val="600"/>
              </a:spcAft>
              <a:buNone/>
            </a:pPr>
            <a:r>
              <a:rPr lang="es-419" sz="1800" dirty="0">
                <a:solidFill>
                  <a:schemeClr val="tx1"/>
                </a:solidFill>
              </a:rPr>
              <a:t>Semestre 2022-1</a:t>
            </a:r>
          </a:p>
          <a:p>
            <a:pPr marL="0" lvl="0" indent="0" rtl="0">
              <a:spcBef>
                <a:spcPts val="0"/>
              </a:spcBef>
              <a:spcAft>
                <a:spcPts val="600"/>
              </a:spcAft>
              <a:buNone/>
            </a:pPr>
            <a:endParaRPr lang="es-419" sz="1400"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2" name="Imagen 1">
            <a:extLst>
              <a:ext uri="{FF2B5EF4-FFF2-40B4-BE49-F238E27FC236}">
                <a16:creationId xmlns:a16="http://schemas.microsoft.com/office/drawing/2014/main" id="{D99E3801-B4A2-44F2-AA19-71935D58D0AF}"/>
              </a:ext>
            </a:extLst>
          </p:cNvPr>
          <p:cNvPicPr>
            <a:picLocks noChangeAspect="1"/>
          </p:cNvPicPr>
          <p:nvPr/>
        </p:nvPicPr>
        <p:blipFill>
          <a:blip r:embed="rId3"/>
          <a:stretch>
            <a:fillRect/>
          </a:stretch>
        </p:blipFill>
        <p:spPr>
          <a:xfrm>
            <a:off x="0" y="-161925"/>
            <a:ext cx="9144000" cy="5467350"/>
          </a:xfrm>
          <a:prstGeom prst="rect">
            <a:avLst/>
          </a:prstGeom>
        </p:spPr>
      </p:pic>
      <p:sp>
        <p:nvSpPr>
          <p:cNvPr id="65" name="Google Shape;65;p14"/>
          <p:cNvSpPr txBox="1">
            <a:spLocks noGrp="1"/>
          </p:cNvSpPr>
          <p:nvPr>
            <p:ph type="title" idx="4294967295"/>
          </p:nvPr>
        </p:nvSpPr>
        <p:spPr>
          <a:xfrm>
            <a:off x="5627677" y="2095592"/>
            <a:ext cx="3349128" cy="28209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419" sz="3400" dirty="0">
                <a:solidFill>
                  <a:schemeClr val="tx2">
                    <a:lumMod val="75000"/>
                  </a:schemeClr>
                </a:solidFill>
              </a:rPr>
              <a:t>¿Cómo esta aplicación puede ayudar a facilitar la realización de construcciones?</a:t>
            </a:r>
            <a:endParaRPr sz="3400" dirty="0">
              <a:solidFill>
                <a:schemeClr val="tx2">
                  <a:lumMod val="75000"/>
                </a:schemeClr>
              </a:solidFill>
            </a:endParaRPr>
          </a:p>
        </p:txBody>
      </p:sp>
      <p:sp>
        <p:nvSpPr>
          <p:cNvPr id="5" name="Rectángulo 4">
            <a:extLst>
              <a:ext uri="{FF2B5EF4-FFF2-40B4-BE49-F238E27FC236}">
                <a16:creationId xmlns:a16="http://schemas.microsoft.com/office/drawing/2014/main" id="{C1752246-8344-492B-AA8F-A83D0F8088F2}"/>
              </a:ext>
            </a:extLst>
          </p:cNvPr>
          <p:cNvSpPr/>
          <p:nvPr/>
        </p:nvSpPr>
        <p:spPr>
          <a:xfrm>
            <a:off x="5726074" y="1612153"/>
            <a:ext cx="3216128" cy="327482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MX" dirty="0"/>
          </a:p>
        </p:txBody>
      </p:sp>
      <p:sp>
        <p:nvSpPr>
          <p:cNvPr id="6" name="Google Shape;65;p14">
            <a:extLst>
              <a:ext uri="{FF2B5EF4-FFF2-40B4-BE49-F238E27FC236}">
                <a16:creationId xmlns:a16="http://schemas.microsoft.com/office/drawing/2014/main" id="{A8079731-5323-4000-A4BD-A336F7836DF4}"/>
              </a:ext>
            </a:extLst>
          </p:cNvPr>
          <p:cNvSpPr txBox="1">
            <a:spLocks/>
          </p:cNvSpPr>
          <p:nvPr/>
        </p:nvSpPr>
        <p:spPr>
          <a:xfrm>
            <a:off x="5659574" y="1839073"/>
            <a:ext cx="3349128" cy="2820987"/>
          </a:xfrm>
          <a:prstGeom prst="rect">
            <a:avLst/>
          </a:prstGeom>
        </p:spPr>
        <p:txBody>
          <a:bodyPr spcFirstLastPara="1" vert="horz" wrap="square" lIns="91425" tIns="91425" rIns="91425" bIns="91425" rtlCol="0" anchor="ctr" anchorCtr="0">
            <a:noAutofit/>
          </a:bodyPr>
          <a:lstStyle>
            <a:lvl1pPr algn="l" defTabSz="685800" rtl="0" eaLnBrk="1" latinLnBrk="0" hangingPunct="1">
              <a:lnSpc>
                <a:spcPct val="90000"/>
              </a:lnSpc>
              <a:spcBef>
                <a:spcPct val="0"/>
              </a:spcBef>
              <a:buNone/>
              <a:defRPr sz="3300" kern="1200" spc="-38" baseline="0">
                <a:solidFill>
                  <a:schemeClr val="tx1"/>
                </a:solidFill>
                <a:latin typeface="+mj-lt"/>
                <a:ea typeface="+mj-ea"/>
                <a:cs typeface="+mj-cs"/>
              </a:defRPr>
            </a:lvl1pPr>
          </a:lstStyle>
          <a:p>
            <a:pPr algn="ctr">
              <a:spcBef>
                <a:spcPts val="0"/>
              </a:spcBef>
            </a:pPr>
            <a:r>
              <a:rPr lang="es-MX" dirty="0">
                <a:solidFill>
                  <a:schemeClr val="tx2">
                    <a:lumMod val="75000"/>
                  </a:schemeClr>
                </a:solidFill>
              </a:rPr>
              <a:t>¿Cómo esta aplicación puede ayudar a facilitar la realización de construcciones?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419" dirty="0"/>
              <a:t>App de materiales de construcción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465572" y="2196666"/>
            <a:ext cx="3009306" cy="7501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419" sz="4000" dirty="0">
                <a:solidFill>
                  <a:schemeClr val="accent1">
                    <a:lumMod val="75000"/>
                  </a:schemeClr>
                </a:solidFill>
              </a:rPr>
              <a:t>Objetivo:</a:t>
            </a:r>
            <a:endParaRPr sz="4000" dirty="0">
              <a:solidFill>
                <a:schemeClr val="accent1">
                  <a:lumMod val="75000"/>
                </a:schemeClr>
              </a:solidFill>
            </a:endParaRPr>
          </a:p>
        </p:txBody>
      </p:sp>
      <p:sp>
        <p:nvSpPr>
          <p:cNvPr id="77" name="Google Shape;77;p16"/>
          <p:cNvSpPr txBox="1">
            <a:spLocks noGrp="1"/>
          </p:cNvSpPr>
          <p:nvPr>
            <p:ph type="body" idx="4294967295"/>
          </p:nvPr>
        </p:nvSpPr>
        <p:spPr>
          <a:xfrm>
            <a:off x="4087813" y="1181452"/>
            <a:ext cx="3836987" cy="3370263"/>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419" sz="1800" dirty="0">
                <a:solidFill>
                  <a:schemeClr val="accent1">
                    <a:lumMod val="75000"/>
                  </a:schemeClr>
                </a:solidFill>
              </a:rPr>
              <a:t>El objetivo de esta aplicación es que el usuario pueda calcular el presupuesto en materiales utilizados en construcción para realizar su trabajo. Esto por medio de una interfaz que contará con un catálogo donde se desplegarán las imágenes y un aproximado de los costos de estos productos que se manejan en el mercado. Con esta herramienta se podrá proporcionar a los jefes un presupuesto correcto con más transparencia.</a:t>
            </a:r>
            <a:endParaRPr sz="1800" dirty="0">
              <a:solidFill>
                <a:schemeClr val="accent1">
                  <a:lumMod val="75000"/>
                </a:schemeClr>
              </a:solidFill>
            </a:endParaRPr>
          </a:p>
          <a:p>
            <a:pPr marL="0" lvl="0" indent="0" algn="just" rtl="0">
              <a:spcBef>
                <a:spcPts val="1600"/>
              </a:spcBef>
              <a:spcAft>
                <a:spcPts val="1600"/>
              </a:spcAft>
              <a:buNone/>
            </a:pPr>
            <a:endParaRPr sz="1800" dirty="0">
              <a:solidFill>
                <a:schemeClr val="accent1">
                  <a:lumMod val="7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dirty="0">
                <a:solidFill>
                  <a:schemeClr val="accent1">
                    <a:lumMod val="75000"/>
                  </a:schemeClr>
                </a:solidFill>
              </a:rPr>
              <a:t>Desarrollo</a:t>
            </a:r>
            <a:endParaRPr dirty="0">
              <a:solidFill>
                <a:schemeClr val="accent1">
                  <a:lumMod val="75000"/>
                </a:schemeClr>
              </a:solidFill>
            </a:endParaRPr>
          </a:p>
        </p:txBody>
      </p:sp>
      <p:sp>
        <p:nvSpPr>
          <p:cNvPr id="83" name="Google Shape;83;p17"/>
          <p:cNvSpPr txBox="1">
            <a:spLocks noGrp="1"/>
          </p:cNvSpPr>
          <p:nvPr>
            <p:ph type="body" idx="1"/>
          </p:nvPr>
        </p:nvSpPr>
        <p:spPr>
          <a:xfrm>
            <a:off x="311700" y="1182308"/>
            <a:ext cx="3999900" cy="3397200"/>
          </a:xfrm>
          <a:prstGeom prst="rect">
            <a:avLst/>
          </a:prstGeom>
        </p:spPr>
        <p:txBody>
          <a:bodyPr spcFirstLastPara="1" wrap="square" lIns="91425" tIns="91425" rIns="91425" bIns="91425" anchor="t" anchorCtr="0">
            <a:noAutofit/>
          </a:bodyPr>
          <a:lstStyle/>
          <a:p>
            <a:pPr marL="285750" indent="-285750" algn="just"/>
            <a:r>
              <a:rPr lang="es-419" sz="1600" dirty="0">
                <a:solidFill>
                  <a:schemeClr val="accent1">
                    <a:lumMod val="75000"/>
                  </a:schemeClr>
                </a:solidFill>
              </a:rPr>
              <a:t>Se planteó hacer una aplicación parecida a una tienda en línea para el uso en el área de construcciones.</a:t>
            </a:r>
            <a:br>
              <a:rPr lang="es-419" sz="1600" dirty="0">
                <a:solidFill>
                  <a:schemeClr val="accent1">
                    <a:lumMod val="75000"/>
                  </a:schemeClr>
                </a:solidFill>
              </a:rPr>
            </a:br>
            <a:endParaRPr lang="es-419" sz="1600" dirty="0">
              <a:solidFill>
                <a:schemeClr val="accent1">
                  <a:lumMod val="75000"/>
                </a:schemeClr>
              </a:solidFill>
            </a:endParaRPr>
          </a:p>
          <a:p>
            <a:pPr marL="285750" indent="-285750" algn="just"/>
            <a:r>
              <a:rPr lang="es-419" sz="1600" dirty="0">
                <a:solidFill>
                  <a:schemeClr val="accent1">
                    <a:lumMod val="75000"/>
                  </a:schemeClr>
                </a:solidFill>
              </a:rPr>
              <a:t>Se utilizó el software Android Studio para programar todos los componentes del catálogo y para la visualización de la app diseñada.</a:t>
            </a:r>
            <a:br>
              <a:rPr lang="es-419" sz="1600" dirty="0">
                <a:solidFill>
                  <a:schemeClr val="accent1">
                    <a:lumMod val="75000"/>
                  </a:schemeClr>
                </a:solidFill>
              </a:rPr>
            </a:br>
            <a:endParaRPr lang="es-419" sz="1600" dirty="0">
              <a:solidFill>
                <a:schemeClr val="accent1">
                  <a:lumMod val="75000"/>
                </a:schemeClr>
              </a:solidFill>
            </a:endParaRPr>
          </a:p>
          <a:p>
            <a:pPr marL="285750" indent="-285750" algn="just"/>
            <a:r>
              <a:rPr lang="es-419" sz="1600" dirty="0">
                <a:solidFill>
                  <a:schemeClr val="accent1">
                    <a:lumMod val="75000"/>
                  </a:schemeClr>
                </a:solidFill>
              </a:rPr>
              <a:t>Se agregaron imágenes y precios aproximados de cada material.</a:t>
            </a:r>
            <a:endParaRPr sz="1600" dirty="0">
              <a:solidFill>
                <a:schemeClr val="accent1">
                  <a:lumMod val="75000"/>
                </a:schemeClr>
              </a:solidFill>
            </a:endParaRPr>
          </a:p>
        </p:txBody>
      </p:sp>
      <p:pic>
        <p:nvPicPr>
          <p:cNvPr id="84" name="Google Shape;84;p17"/>
          <p:cNvPicPr preferRelativeResize="0"/>
          <p:nvPr/>
        </p:nvPicPr>
        <p:blipFill>
          <a:blip r:embed="rId3">
            <a:alphaModFix/>
          </a:blip>
          <a:stretch>
            <a:fillRect/>
          </a:stretch>
        </p:blipFill>
        <p:spPr>
          <a:xfrm>
            <a:off x="4768800" y="404588"/>
            <a:ext cx="3356728" cy="1915004"/>
          </a:xfrm>
          <a:prstGeom prst="rect">
            <a:avLst/>
          </a:prstGeom>
          <a:noFill/>
          <a:ln>
            <a:noFill/>
          </a:ln>
        </p:spPr>
      </p:pic>
      <p:pic>
        <p:nvPicPr>
          <p:cNvPr id="85" name="Google Shape;85;p17"/>
          <p:cNvPicPr preferRelativeResize="0"/>
          <p:nvPr/>
        </p:nvPicPr>
        <p:blipFill>
          <a:blip r:embed="rId4">
            <a:alphaModFix/>
          </a:blip>
          <a:stretch>
            <a:fillRect/>
          </a:stretch>
        </p:blipFill>
        <p:spPr>
          <a:xfrm>
            <a:off x="4768800" y="2582638"/>
            <a:ext cx="3356727" cy="21158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52027" y="1964384"/>
            <a:ext cx="2975964" cy="121473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419" sz="4000" dirty="0">
                <a:solidFill>
                  <a:schemeClr val="accent1">
                    <a:lumMod val="75000"/>
                  </a:schemeClr>
                </a:solidFill>
              </a:rPr>
              <a:t>Trabajo a futuro:</a:t>
            </a:r>
            <a:endParaRPr sz="4000" dirty="0">
              <a:solidFill>
                <a:schemeClr val="accent1">
                  <a:lumMod val="75000"/>
                </a:schemeClr>
              </a:solidFill>
            </a:endParaRPr>
          </a:p>
        </p:txBody>
      </p:sp>
      <p:sp>
        <p:nvSpPr>
          <p:cNvPr id="3" name="Google Shape;77;p16">
            <a:extLst>
              <a:ext uri="{FF2B5EF4-FFF2-40B4-BE49-F238E27FC236}">
                <a16:creationId xmlns:a16="http://schemas.microsoft.com/office/drawing/2014/main" id="{8BF8AB81-3C63-456D-88F8-3A113F74FBF0}"/>
              </a:ext>
            </a:extLst>
          </p:cNvPr>
          <p:cNvSpPr txBox="1">
            <a:spLocks/>
          </p:cNvSpPr>
          <p:nvPr/>
        </p:nvSpPr>
        <p:spPr>
          <a:xfrm>
            <a:off x="4019902" y="1158950"/>
            <a:ext cx="3837000" cy="3370521"/>
          </a:xfrm>
          <a:prstGeom prst="rect">
            <a:avLst/>
          </a:prstGeom>
        </p:spPr>
        <p:txBody>
          <a:bodyPr spcFirstLastPara="1" wrap="square" lIns="91425" tIns="91425" rIns="91425" bIns="91425" anchor="ctr" anchorCtr="0">
            <a:noAutofit/>
          </a:bodyPr>
          <a:lst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mn-lt"/>
                <a:ea typeface="+mn-ea"/>
                <a:cs typeface="+mn-cs"/>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mn-lt"/>
                <a:ea typeface="+mn-ea"/>
                <a:cs typeface="+mn-cs"/>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a:lstStyle>
          <a:p>
            <a:pPr marL="0" indent="0" algn="just">
              <a:spcBef>
                <a:spcPts val="0"/>
              </a:spcBef>
              <a:spcAft>
                <a:spcPts val="0"/>
              </a:spcAft>
              <a:buFont typeface="Arial" pitchFamily="34" charset="0"/>
              <a:buNone/>
            </a:pPr>
            <a:r>
              <a:rPr lang="es-MX" sz="1800" dirty="0">
                <a:solidFill>
                  <a:schemeClr val="accent1">
                    <a:lumMod val="75000"/>
                  </a:schemeClr>
                </a:solidFill>
              </a:rPr>
              <a:t>En esta primera versión se agregó sólo una parte de la gran variedad de materiales que se encuentran en el mercado. Por lo que unos de los puntos que se podrían mejorar en versiones posteriores sería la ampliación del catalogo, así como agregar un apartado donde se puedan almacenar presupuestos pasados que el cliente pueda tener disponibles como ejemplo de trabajos pasados.</a:t>
            </a:r>
          </a:p>
          <a:p>
            <a:pPr marL="0" indent="0" algn="just">
              <a:spcBef>
                <a:spcPts val="1600"/>
              </a:spcBef>
              <a:spcAft>
                <a:spcPts val="1600"/>
              </a:spcAft>
              <a:buFont typeface="Arial" pitchFamily="34" charset="0"/>
              <a:buNone/>
            </a:pPr>
            <a:endParaRPr lang="es-MX" sz="1800" dirty="0">
              <a:solidFill>
                <a:schemeClr val="accent1">
                  <a:lumMod val="75000"/>
                </a:schemeClr>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9"/>
        <p:cNvGrpSpPr/>
        <p:nvPr/>
      </p:nvGrpSpPr>
      <p:grpSpPr>
        <a:xfrm>
          <a:off x="0" y="0"/>
          <a:ext cx="0" cy="0"/>
          <a:chOff x="0" y="0"/>
          <a:chExt cx="0" cy="0"/>
        </a:xfrm>
      </p:grpSpPr>
      <p:sp>
        <p:nvSpPr>
          <p:cNvPr id="106" name="Rectangle 105">
            <a:extLst>
              <a:ext uri="{FF2B5EF4-FFF2-40B4-BE49-F238E27FC236}">
                <a16:creationId xmlns:a16="http://schemas.microsoft.com/office/drawing/2014/main" id="{5B6D324E-2D03-4162-AF1E-D5E32234E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Imagen 1">
            <a:extLst>
              <a:ext uri="{FF2B5EF4-FFF2-40B4-BE49-F238E27FC236}">
                <a16:creationId xmlns:a16="http://schemas.microsoft.com/office/drawing/2014/main" id="{9387E5EA-24F1-4383-96E4-55B2F7937FCE}"/>
              </a:ext>
            </a:extLst>
          </p:cNvPr>
          <p:cNvPicPr>
            <a:picLocks noChangeAspect="1"/>
          </p:cNvPicPr>
          <p:nvPr/>
        </p:nvPicPr>
        <p:blipFill rotWithShape="1">
          <a:blip r:embed="rId3">
            <a:duotone>
              <a:prstClr val="black"/>
              <a:schemeClr val="tx2">
                <a:tint val="45000"/>
                <a:satMod val="400000"/>
              </a:schemeClr>
            </a:duotone>
          </a:blip>
          <a:srcRect b="7284"/>
          <a:stretch/>
        </p:blipFill>
        <p:spPr>
          <a:xfrm>
            <a:off x="20" y="10"/>
            <a:ext cx="8469610" cy="5143490"/>
          </a:xfrm>
          <a:prstGeom prst="rect">
            <a:avLst/>
          </a:prstGeom>
        </p:spPr>
      </p:pic>
      <p:sp>
        <p:nvSpPr>
          <p:cNvPr id="108" name="Rectangle 107">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9610" y="0"/>
            <a:ext cx="5802877" cy="51435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entury Schoolbook" panose="02040604050505020304"/>
              <a:ea typeface="+mn-ea"/>
              <a:cs typeface="+mn-cs"/>
            </a:endParaRPr>
          </a:p>
        </p:txBody>
      </p:sp>
      <p:sp>
        <p:nvSpPr>
          <p:cNvPr id="100" name="Google Shape;100;p20"/>
          <p:cNvSpPr txBox="1">
            <a:spLocks noGrp="1"/>
          </p:cNvSpPr>
          <p:nvPr>
            <p:ph type="title" idx="4294967295"/>
          </p:nvPr>
        </p:nvSpPr>
        <p:spPr>
          <a:xfrm>
            <a:off x="3038166" y="274317"/>
            <a:ext cx="5088195" cy="1404619"/>
          </a:xfrm>
          <a:prstGeom prst="rect">
            <a:avLst/>
          </a:prstGeom>
        </p:spPr>
        <p:txBody>
          <a:bodyPr spcFirstLastPara="1" vert="horz" lIns="91440" tIns="45720" rIns="91440" bIns="45720" rtlCol="0" anchor="b" anchorCtr="0">
            <a:normAutofit/>
          </a:bodyPr>
          <a:lstStyle/>
          <a:p>
            <a:pPr marL="0" lvl="0" indent="0" defTabSz="914400">
              <a:spcAft>
                <a:spcPts val="0"/>
              </a:spcAft>
            </a:pPr>
            <a:r>
              <a:rPr lang="en-US" sz="4400" spc="-50" dirty="0">
                <a:solidFill>
                  <a:schemeClr val="bg1"/>
                </a:solidFill>
              </a:rPr>
              <a:t>Conclusión</a:t>
            </a:r>
          </a:p>
        </p:txBody>
      </p:sp>
      <p:sp>
        <p:nvSpPr>
          <p:cNvPr id="101" name="Google Shape;101;p20"/>
          <p:cNvSpPr txBox="1">
            <a:spLocks noGrp="1"/>
          </p:cNvSpPr>
          <p:nvPr>
            <p:ph type="body" idx="4294967295"/>
          </p:nvPr>
        </p:nvSpPr>
        <p:spPr>
          <a:xfrm>
            <a:off x="3038166" y="1920237"/>
            <a:ext cx="5088195" cy="2729153"/>
          </a:xfrm>
          <a:prstGeom prst="rect">
            <a:avLst/>
          </a:prstGeom>
        </p:spPr>
        <p:txBody>
          <a:bodyPr spcFirstLastPara="1" vert="horz" lIns="91440" tIns="45720" rIns="91440" bIns="45720" rtlCol="0" anchorCtr="0">
            <a:normAutofit/>
          </a:bodyPr>
          <a:lstStyle/>
          <a:p>
            <a:pPr marL="0" lvl="0" indent="-182880" algn="just" defTabSz="914400">
              <a:spcBef>
                <a:spcPts val="0"/>
              </a:spcBef>
              <a:spcAft>
                <a:spcPts val="1600"/>
              </a:spcAft>
              <a:buNone/>
            </a:pPr>
            <a:r>
              <a:rPr lang="en-US" sz="1200" dirty="0">
                <a:solidFill>
                  <a:schemeClr val="bg1"/>
                </a:solidFill>
              </a:rPr>
              <a:t>Esta aplicación puede ser muy útil para los trabajadores “maestros” que deben desglosar presupuestos para sus jefes en obras de construcción. Por medio de los datos arrojados obtendremos una búsqueda rápida y eficiente para que puedan encontrar todos lo materiales que se necesiten y contribuirá a un servicio más transparente con el cliente, ya que se contará con la certeza de que los precios son los reales.</a:t>
            </a:r>
          </a:p>
          <a:p>
            <a:pPr marL="0" lvl="0" indent="-182880" algn="just" defTabSz="914400">
              <a:spcBef>
                <a:spcPts val="0"/>
              </a:spcBef>
              <a:spcAft>
                <a:spcPts val="1600"/>
              </a:spcAft>
              <a:buNone/>
            </a:pPr>
            <a:r>
              <a:rPr lang="en-US" sz="1200" dirty="0">
                <a:solidFill>
                  <a:schemeClr val="bg1"/>
                </a:solidFill>
              </a:rPr>
              <a:t>El uso de softwares como Android Studio nos proporciona una herramienta de programación más sencilla y amigable para la creación de aplicaciones cuando el usuario se encuentra en una fase de aprendizaje para el diseño y desarrollo de éstas.</a:t>
            </a:r>
          </a:p>
        </p:txBody>
      </p:sp>
    </p:spTree>
  </p:cSld>
  <p:clrMapOvr>
    <a:masterClrMapping/>
  </p:clrMapOvr>
</p:sld>
</file>

<file path=ppt/theme/theme1.xml><?xml version="1.0" encoding="utf-8"?>
<a:theme xmlns:a="http://schemas.openxmlformats.org/drawingml/2006/main" name="Vista">
  <a:themeElements>
    <a:clrScheme name="Vista">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sta">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sta">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TM03457515[[fn=Vista]]</Template>
  <TotalTime>256</TotalTime>
  <Words>356</Words>
  <Application>Microsoft Office PowerPoint</Application>
  <PresentationFormat>Presentación en pantalla (16:9)</PresentationFormat>
  <Paragraphs>18</Paragraphs>
  <Slides>7</Slides>
  <Notes>7</Notes>
  <HiddenSlides>0</HiddenSlides>
  <MMClips>0</MMClips>
  <ScaleCrop>false</ScaleCrop>
  <HeadingPairs>
    <vt:vector size="4" baseType="variant">
      <vt:variant>
        <vt:lpstr>Tema</vt:lpstr>
      </vt:variant>
      <vt:variant>
        <vt:i4>1</vt:i4>
      </vt:variant>
      <vt:variant>
        <vt:lpstr>Títulos de diapositiva</vt:lpstr>
      </vt:variant>
      <vt:variant>
        <vt:i4>7</vt:i4>
      </vt:variant>
    </vt:vector>
  </HeadingPairs>
  <TitlesOfParts>
    <vt:vector size="8" baseType="lpstr">
      <vt:lpstr>Vista</vt:lpstr>
      <vt:lpstr>MATERIALES DE CONSTRUCCIÓN</vt:lpstr>
      <vt:lpstr>¿Cómo esta aplicación puede ayudar a facilitar la realización de construcciones?</vt:lpstr>
      <vt:lpstr>App de materiales de construcción</vt:lpstr>
      <vt:lpstr>Objetivo:</vt:lpstr>
      <vt:lpstr>Desarrollo</vt:lpstr>
      <vt:lpstr>Trabajo a futuro:</vt:lpstr>
      <vt:lpstr>Conclusión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MATERIALES DE CONSTRUCCIÓN</dc:title>
  <dc:creator>Nataly Arce</dc:creator>
  <cp:lastModifiedBy>NATALY ARCE PERALTA</cp:lastModifiedBy>
  <cp:revision>25</cp:revision>
  <dcterms:modified xsi:type="dcterms:W3CDTF">2022-01-13T00:25:10Z</dcterms:modified>
</cp:coreProperties>
</file>